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4"/>
  </p:sldMasterIdLst>
  <p:notesMasterIdLst>
    <p:notesMasterId r:id="rId12"/>
  </p:notesMasterIdLst>
  <p:sldIdLst>
    <p:sldId id="294" r:id="rId5"/>
    <p:sldId id="262" r:id="rId6"/>
    <p:sldId id="258" r:id="rId7"/>
    <p:sldId id="259" r:id="rId8"/>
    <p:sldId id="301" r:id="rId9"/>
    <p:sldId id="260" r:id="rId10"/>
    <p:sldId id="273" r:id="rId11"/>
  </p:sldIdLst>
  <p:sldSz cx="9144000" cy="5143500" type="screen16x9"/>
  <p:notesSz cx="6858000" cy="9144000"/>
  <p:embeddedFontLst>
    <p:embeddedFont>
      <p:font typeface="Assistant" pitchFamily="2" charset="-79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Nunito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CCFF"/>
    <a:srgbClr val="595959"/>
    <a:srgbClr val="7A7A7A"/>
    <a:srgbClr val="191919"/>
    <a:srgbClr val="FFC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69988" autoAdjust="0"/>
  </p:normalViewPr>
  <p:slideViewPr>
    <p:cSldViewPr snapToGrid="0">
      <p:cViewPr varScale="1">
        <p:scale>
          <a:sx n="76" d="100"/>
          <a:sy n="76" d="100"/>
        </p:scale>
        <p:origin x="1642" y="58"/>
      </p:cViewPr>
      <p:guideLst>
        <p:guide pos="5760"/>
        <p:guide pos="4215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149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fontAlgn="base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742950" lvl="1" indent="-285750" fontAlgn="base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742950" lvl="1" indent="-285750" fontAlgn="base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i="0" u="non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fontAlgn="base"/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nhị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Boolean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false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VD: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buổi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0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ra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vắng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buổi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nhị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xứng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1800" i="1" u="sng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i="1" u="sng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. (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tiên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0 </a:t>
            </a:r>
            <a:r>
              <a:rPr lang="en-US" sz="18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1)</a:t>
            </a:r>
            <a:r>
              <a:rPr lang="vi-VN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742950" lvl="1" indent="-285750" fontAlgn="base">
              <a:buSzPts val="1000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VD: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lvl="0" indent="0" fontAlgn="base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Chẳng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y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1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)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0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nCoV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fontAlgn="base"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fontAlgn="base"/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fontAlgn="base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0" fontAlgn="base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cốt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lõi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đối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với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lường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bình,và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Các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́ trị có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một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chuỗi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kí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̣ có ý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nghĩa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̀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size 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size S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size L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size M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26233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 +, A, A−, B +,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quân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quân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endParaRPr lang="vi-V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"/>
              <a:buNone/>
              <a:defRPr sz="1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"/>
              <a:buNone/>
              <a:defRPr sz="48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 sz="1400" b="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6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9.gif"/><Relationship Id="rId4" Type="http://schemas.openxmlformats.org/officeDocument/2006/relationships/image" Target="../media/image8.png"/><Relationship Id="rId9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Hình ảnh 43">
            <a:extLst>
              <a:ext uri="{FF2B5EF4-FFF2-40B4-BE49-F238E27FC236}">
                <a16:creationId xmlns:a16="http://schemas.microsoft.com/office/drawing/2014/main" id="{98C3ECE1-0F32-4E4D-BA9E-323189210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4"/>
          <a:stretch/>
        </p:blipFill>
        <p:spPr>
          <a:xfrm>
            <a:off x="-1882739" y="-1137593"/>
            <a:ext cx="4376886" cy="514350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5" name="Tiêu đề 24">
            <a:extLst>
              <a:ext uri="{FF2B5EF4-FFF2-40B4-BE49-F238E27FC236}">
                <a16:creationId xmlns:a16="http://schemas.microsoft.com/office/drawing/2014/main" id="{706C8CD1-1662-4BC8-A83B-7E5FB30BB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851" y="3050306"/>
            <a:ext cx="3867300" cy="689723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 Attributes</a:t>
            </a:r>
            <a:endParaRPr lang="vi-VN" sz="2000" dirty="0"/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731F90F2-BF73-4200-830B-ED3E5F35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430" y="-1190913"/>
            <a:ext cx="1560589" cy="1560589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7A8D753B-2A9A-4D80-9D75-D12A8E937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577" y="-1842084"/>
            <a:ext cx="1560589" cy="1560589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2ABF7280-A595-40A8-A066-F8D6DBB24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5479" y="828638"/>
            <a:ext cx="2566530" cy="2566530"/>
          </a:xfrm>
          <a:prstGeom prst="rect">
            <a:avLst/>
          </a:prstGeom>
        </p:spPr>
      </p:pic>
      <p:pic>
        <p:nvPicPr>
          <p:cNvPr id="36" name="Hình ảnh 35">
            <a:extLst>
              <a:ext uri="{FF2B5EF4-FFF2-40B4-BE49-F238E27FC236}">
                <a16:creationId xmlns:a16="http://schemas.microsoft.com/office/drawing/2014/main" id="{5DCAFDA5-8F4E-4083-84D9-3357F6AD44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79" t="22245" r="19008" b="23063"/>
          <a:stretch/>
        </p:blipFill>
        <p:spPr>
          <a:xfrm>
            <a:off x="10132620" y="-281495"/>
            <a:ext cx="2873154" cy="2010750"/>
          </a:xfrm>
          <a:prstGeom prst="rect">
            <a:avLst/>
          </a:prstGeom>
        </p:spPr>
      </p:pic>
      <p:grpSp>
        <p:nvGrpSpPr>
          <p:cNvPr id="41" name="Nhóm 40">
            <a:extLst>
              <a:ext uri="{FF2B5EF4-FFF2-40B4-BE49-F238E27FC236}">
                <a16:creationId xmlns:a16="http://schemas.microsoft.com/office/drawing/2014/main" id="{D0C8FF7A-58F1-48F2-854C-25BEFB07FECB}"/>
              </a:ext>
            </a:extLst>
          </p:cNvPr>
          <p:cNvGrpSpPr/>
          <p:nvPr/>
        </p:nvGrpSpPr>
        <p:grpSpPr>
          <a:xfrm>
            <a:off x="10552622" y="3031597"/>
            <a:ext cx="2566529" cy="2566530"/>
            <a:chOff x="5445561" y="3023564"/>
            <a:chExt cx="2828564" cy="2828564"/>
          </a:xfrm>
        </p:grpSpPr>
        <p:pic>
          <p:nvPicPr>
            <p:cNvPr id="28" name="Hình ảnh 27">
              <a:extLst>
                <a:ext uri="{FF2B5EF4-FFF2-40B4-BE49-F238E27FC236}">
                  <a16:creationId xmlns:a16="http://schemas.microsoft.com/office/drawing/2014/main" id="{A7893AB7-DAD6-48DB-BF40-E53768A5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5561" y="3023564"/>
              <a:ext cx="2828564" cy="2828564"/>
            </a:xfrm>
            <a:prstGeom prst="rect">
              <a:avLst/>
            </a:prstGeom>
          </p:spPr>
        </p:pic>
        <p:sp>
          <p:nvSpPr>
            <p:cNvPr id="40" name="Hình tự do: Hình 39">
              <a:extLst>
                <a:ext uri="{FF2B5EF4-FFF2-40B4-BE49-F238E27FC236}">
                  <a16:creationId xmlns:a16="http://schemas.microsoft.com/office/drawing/2014/main" id="{D32082BE-CCBB-4049-BB25-BF46FCD96334}"/>
                </a:ext>
              </a:extLst>
            </p:cNvPr>
            <p:cNvSpPr/>
            <p:nvPr/>
          </p:nvSpPr>
          <p:spPr>
            <a:xfrm rot="17219282">
              <a:off x="5550115" y="4201773"/>
              <a:ext cx="314960" cy="91933"/>
            </a:xfrm>
            <a:custGeom>
              <a:avLst/>
              <a:gdLst>
                <a:gd name="connsiteX0" fmla="*/ 0 w 314960"/>
                <a:gd name="connsiteY0" fmla="*/ 15733 h 91933"/>
                <a:gd name="connsiteX1" fmla="*/ 193040 w 314960"/>
                <a:gd name="connsiteY1" fmla="*/ 5573 h 91933"/>
                <a:gd name="connsiteX2" fmla="*/ 314960 w 314960"/>
                <a:gd name="connsiteY2" fmla="*/ 91933 h 9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960" h="91933">
                  <a:moveTo>
                    <a:pt x="0" y="15733"/>
                  </a:moveTo>
                  <a:cubicBezTo>
                    <a:pt x="70273" y="4303"/>
                    <a:pt x="140547" y="-7127"/>
                    <a:pt x="193040" y="5573"/>
                  </a:cubicBezTo>
                  <a:cubicBezTo>
                    <a:pt x="245533" y="18273"/>
                    <a:pt x="275167" y="68226"/>
                    <a:pt x="314960" y="91933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Hình tự do: Hình 42">
              <a:extLst>
                <a:ext uri="{FF2B5EF4-FFF2-40B4-BE49-F238E27FC236}">
                  <a16:creationId xmlns:a16="http://schemas.microsoft.com/office/drawing/2014/main" id="{16182D09-1B4F-46F1-8419-E2C9F8DD71BB}"/>
                </a:ext>
              </a:extLst>
            </p:cNvPr>
            <p:cNvSpPr/>
            <p:nvPr/>
          </p:nvSpPr>
          <p:spPr>
            <a:xfrm rot="17219282">
              <a:off x="5596332" y="4201773"/>
              <a:ext cx="314960" cy="91933"/>
            </a:xfrm>
            <a:custGeom>
              <a:avLst/>
              <a:gdLst>
                <a:gd name="connsiteX0" fmla="*/ 0 w 314960"/>
                <a:gd name="connsiteY0" fmla="*/ 15733 h 91933"/>
                <a:gd name="connsiteX1" fmla="*/ 193040 w 314960"/>
                <a:gd name="connsiteY1" fmla="*/ 5573 h 91933"/>
                <a:gd name="connsiteX2" fmla="*/ 314960 w 314960"/>
                <a:gd name="connsiteY2" fmla="*/ 91933 h 9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960" h="91933">
                  <a:moveTo>
                    <a:pt x="0" y="15733"/>
                  </a:moveTo>
                  <a:cubicBezTo>
                    <a:pt x="70273" y="4303"/>
                    <a:pt x="140547" y="-7127"/>
                    <a:pt x="193040" y="5573"/>
                  </a:cubicBezTo>
                  <a:cubicBezTo>
                    <a:pt x="245533" y="18273"/>
                    <a:pt x="275167" y="68226"/>
                    <a:pt x="314960" y="91933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11254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55764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58872 0.340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44" y="170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8 -0.00926 L -0.60226 0.362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56" y="1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82716E-6 L -0.46268 0.041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42" y="20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7.40741E-7 L -0.37865 0.108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1" y="5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l="31037" r="31237"/>
          <a:stretch/>
        </p:blipFill>
        <p:spPr>
          <a:xfrm>
            <a:off x="1611630" y="-106680"/>
            <a:ext cx="3478530" cy="532637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pic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202738" y="1046430"/>
            <a:ext cx="235123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latin typeface="+mn-lt"/>
              </a:rPr>
              <a:t>Binary Attributes</a:t>
            </a:r>
            <a:endParaRPr lang="vi-VN" sz="2800" b="1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5312324" y="1585278"/>
            <a:ext cx="2961332" cy="814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latin typeface="+mn-lt"/>
              </a:rPr>
              <a:t>L</a:t>
            </a:r>
            <a:r>
              <a:rPr lang="vi-VN" sz="1600" dirty="0">
                <a:latin typeface="+mn-lt"/>
              </a:rPr>
              <a:t>à </a:t>
            </a:r>
            <a:r>
              <a:rPr lang="vi-VN" sz="1600" dirty="0" err="1">
                <a:latin typeface="+mn-lt"/>
              </a:rPr>
              <a:t>thuộc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tính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chỉ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có</a:t>
            </a:r>
            <a:r>
              <a:rPr lang="vi-VN" sz="1600" dirty="0">
                <a:latin typeface="+mn-lt"/>
              </a:rPr>
              <a:t> hai </a:t>
            </a:r>
            <a:r>
              <a:rPr lang="vi-VN" sz="1600" dirty="0" err="1">
                <a:latin typeface="+mn-lt"/>
              </a:rPr>
              <a:t>giá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trị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hoặc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trạng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thái</a:t>
            </a:r>
            <a:r>
              <a:rPr lang="vi-VN" sz="1600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T</a:t>
            </a:r>
            <a:r>
              <a:rPr lang="vi-VN" sz="1600" dirty="0" err="1">
                <a:latin typeface="+mn-lt"/>
              </a:rPr>
              <a:t>hường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là</a:t>
            </a:r>
            <a:r>
              <a:rPr lang="vi-VN" sz="1600" dirty="0">
                <a:latin typeface="+mn-lt"/>
              </a:rPr>
              <a:t> 0 </a:t>
            </a:r>
            <a:r>
              <a:rPr lang="vi-VN" sz="1600" dirty="0" err="1">
                <a:latin typeface="+mn-lt"/>
              </a:rPr>
              <a:t>hoặc</a:t>
            </a:r>
            <a:r>
              <a:rPr lang="vi-VN" sz="1600" dirty="0">
                <a:latin typeface="+mn-lt"/>
              </a:rPr>
              <a:t> 1. </a:t>
            </a:r>
          </a:p>
        </p:txBody>
      </p:sp>
      <p:sp>
        <p:nvSpPr>
          <p:cNvPr id="187" name="Google Shape;187;p28"/>
          <p:cNvSpPr/>
          <p:nvPr/>
        </p:nvSpPr>
        <p:spPr>
          <a:xfrm rot="20739069" flipH="1">
            <a:off x="4963905" y="-698196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5A7A0F8-ACF1-42A7-AB40-249B442D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849" y="1398270"/>
            <a:ext cx="4425645" cy="232346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7A6FDD4-F1E9-4815-A911-DF70ECD4A860}"/>
              </a:ext>
            </a:extLst>
          </p:cNvPr>
          <p:cNvSpPr txBox="1"/>
          <p:nvPr/>
        </p:nvSpPr>
        <p:spPr>
          <a:xfrm>
            <a:off x="4385060" y="-126797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Boolean</a:t>
            </a:r>
            <a:endParaRPr lang="vi-VN" sz="1800" b="1" dirty="0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C099B17D-FEAE-474D-9470-7E4D221E6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724" y="2273072"/>
            <a:ext cx="2535683" cy="2535683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2147969C-A55B-4C5D-AB70-64E938D9B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4856" y="1132139"/>
            <a:ext cx="2535683" cy="2535683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E6F51717-6608-4C89-8774-90EC9785ADF5}"/>
              </a:ext>
            </a:extLst>
          </p:cNvPr>
          <p:cNvSpPr txBox="1"/>
          <p:nvPr/>
        </p:nvSpPr>
        <p:spPr>
          <a:xfrm>
            <a:off x="4017640" y="-1267970"/>
            <a:ext cx="163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800" b="1" dirty="0" err="1">
                <a:solidFill>
                  <a:schemeClr val="tx1"/>
                </a:solidFill>
              </a:rPr>
              <a:t>Symmetric</a:t>
            </a:r>
            <a:endParaRPr lang="vi-VN" sz="1800" b="1" dirty="0">
              <a:solidFill>
                <a:schemeClr val="tx1"/>
              </a:solidFill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A08D3D9-059E-4032-8E22-09CAE5DBA297}"/>
              </a:ext>
            </a:extLst>
          </p:cNvPr>
          <p:cNvSpPr txBox="1"/>
          <p:nvPr/>
        </p:nvSpPr>
        <p:spPr>
          <a:xfrm>
            <a:off x="4051344" y="-1256962"/>
            <a:ext cx="163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800" b="1" dirty="0" err="1">
                <a:solidFill>
                  <a:schemeClr val="tx1"/>
                </a:solidFill>
              </a:rPr>
              <a:t>Asymmetric</a:t>
            </a:r>
            <a:endParaRPr lang="vi-VN" sz="1800" b="1" dirty="0">
              <a:solidFill>
                <a:schemeClr val="tx1"/>
              </a:solidFill>
            </a:endParaRPr>
          </a:p>
        </p:txBody>
      </p:sp>
      <p:pic>
        <p:nvPicPr>
          <p:cNvPr id="18" name="Hình ảnh 17" descr="Ảnh có chứa mũi tên&#10;&#10;Mô tả được tạo tự động">
            <a:extLst>
              <a:ext uri="{FF2B5EF4-FFF2-40B4-BE49-F238E27FC236}">
                <a16:creationId xmlns:a16="http://schemas.microsoft.com/office/drawing/2014/main" id="{1D58067D-1DC0-48C8-AE76-BFD8FEA67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1686" y="1398270"/>
            <a:ext cx="3620193" cy="3620193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58A8F8EF-C010-4568-A0BF-C18CC6155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05558">
            <a:off x="5729357" y="3217456"/>
            <a:ext cx="442949" cy="442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2.08167E-17 L -0.57673 -0.00463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1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58025E-6 L -0.20642 0.00649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0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865 0.13518 L 0.26128 0.2935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7" y="790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60494E-6 L -0.63437 -1.6049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1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1.97531E-6 L -0.479 0.00031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5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4 0.1003 L 0.31458 0.2848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0" y="92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31459 0.2848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29" y="1425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" presetClass="entr" presetSubtype="1" fill="hold" grpId="4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51545 0.01512 L 0.00104 0.00123 " pathEditMode="relative" rAng="0" ptsTypes="AA">
                                      <p:cBhvr>
                                        <p:cTn id="7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29" y="-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4" grpId="0" build="p"/>
      <p:bldP spid="194" grpId="1" build="p"/>
      <p:bldP spid="187" grpId="0" animBg="1"/>
      <p:bldP spid="187" grpId="1" animBg="1"/>
      <p:bldP spid="187" grpId="2" animBg="1"/>
      <p:bldP spid="187" grpId="3" animBg="1"/>
      <p:bldP spid="187" grpId="4" animBg="1"/>
      <p:bldP spid="4" grpId="0"/>
      <p:bldP spid="4" grpId="1"/>
      <p:bldP spid="14" grpId="0"/>
      <p:bldP spid="14" grpId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6000" t="14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638325" y="1144698"/>
            <a:ext cx="3315640" cy="21564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b="1" dirty="0" err="1">
                <a:latin typeface="+mn-lt"/>
                <a:cs typeface="Times New Roman" panose="02020603050405020304" pitchFamily="18" charset="0"/>
              </a:rPr>
              <a:t>Ordinal</a:t>
            </a:r>
            <a:r>
              <a:rPr lang="vi-VN" sz="4400" b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vi-VN" sz="4400" b="1" dirty="0" err="1">
                <a:latin typeface="+mn-lt"/>
                <a:cs typeface="Times New Roman" panose="02020603050405020304" pitchFamily="18" charset="0"/>
              </a:rPr>
              <a:t>Attributes</a:t>
            </a:r>
            <a:endParaRPr lang="vi-VN" sz="2400" dirty="0">
              <a:latin typeface="+mn-lt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9000" t="15000" r="-2000" b="22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228600" y="1455612"/>
            <a:ext cx="3794760" cy="2232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latin typeface="+mn-lt"/>
              </a:rPr>
              <a:t>Ordinal </a:t>
            </a:r>
            <a:r>
              <a:rPr lang="en-US" sz="1600" dirty="0" err="1">
                <a:latin typeface="+mn-lt"/>
              </a:rPr>
              <a:t>Attriibutes</a:t>
            </a:r>
            <a:r>
              <a:rPr lang="en-US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là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một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thuộc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tính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có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các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giá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trị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có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thể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có</a:t>
            </a:r>
            <a:r>
              <a:rPr lang="vi-VN" sz="1600" dirty="0">
                <a:latin typeface="+mn-lt"/>
              </a:rPr>
              <a:t>, </a:t>
            </a:r>
            <a:r>
              <a:rPr lang="vi-VN" sz="1600" dirty="0" err="1">
                <a:latin typeface="+mn-lt"/>
              </a:rPr>
              <a:t>thứ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tự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có</a:t>
            </a:r>
            <a:r>
              <a:rPr lang="vi-VN" sz="1600" dirty="0">
                <a:latin typeface="+mn-lt"/>
              </a:rPr>
              <a:t> ý </a:t>
            </a:r>
            <a:r>
              <a:rPr lang="vi-VN" sz="1600" dirty="0" err="1">
                <a:latin typeface="+mn-lt"/>
              </a:rPr>
              <a:t>nghĩa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hoặc</a:t>
            </a:r>
            <a:r>
              <a:rPr lang="en-US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xếp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hạng</a:t>
            </a:r>
            <a:r>
              <a:rPr lang="vi-VN" sz="1600" dirty="0">
                <a:latin typeface="+mn-lt"/>
              </a:rPr>
              <a:t> trong </a:t>
            </a:r>
            <a:r>
              <a:rPr lang="vi-VN" sz="1600" dirty="0" err="1">
                <a:latin typeface="+mn-lt"/>
              </a:rPr>
              <a:t>số</a:t>
            </a:r>
            <a:r>
              <a:rPr lang="en-US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chúng</a:t>
            </a:r>
            <a:r>
              <a:rPr lang="vi-VN" sz="1600" dirty="0">
                <a:latin typeface="+mn-lt"/>
              </a:rPr>
              <a:t>, nhưng </a:t>
            </a:r>
            <a:r>
              <a:rPr lang="vi-VN" sz="1600" dirty="0" err="1">
                <a:latin typeface="+mn-lt"/>
              </a:rPr>
              <a:t>độ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lớn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giữa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các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giá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trị</a:t>
            </a:r>
            <a:r>
              <a:rPr lang="vi-VN" sz="1600" dirty="0">
                <a:latin typeface="+mn-lt"/>
              </a:rPr>
              <a:t> liên </a:t>
            </a:r>
            <a:r>
              <a:rPr lang="vi-VN" sz="1600" dirty="0" err="1">
                <a:latin typeface="+mn-lt"/>
              </a:rPr>
              <a:t>tiếp</a:t>
            </a:r>
            <a:r>
              <a:rPr lang="vi-VN" sz="1600" dirty="0">
                <a:latin typeface="+mn-lt"/>
              </a:rPr>
              <a:t> không </a:t>
            </a:r>
            <a:r>
              <a:rPr lang="vi-VN" sz="1600" dirty="0" err="1">
                <a:latin typeface="+mn-lt"/>
              </a:rPr>
              <a:t>được</a:t>
            </a:r>
            <a:r>
              <a:rPr lang="vi-VN" sz="1600" dirty="0">
                <a:latin typeface="+mn-lt"/>
              </a:rPr>
              <a:t> </a:t>
            </a:r>
            <a:r>
              <a:rPr lang="vi-VN" sz="1600" dirty="0" err="1">
                <a:latin typeface="+mn-lt"/>
              </a:rPr>
              <a:t>biết</a:t>
            </a:r>
            <a:r>
              <a:rPr lang="vi-VN" sz="1600" dirty="0">
                <a:latin typeface="+mn-lt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ưu đồ: Tài liệu 9">
            <a:extLst>
              <a:ext uri="{FF2B5EF4-FFF2-40B4-BE49-F238E27FC236}">
                <a16:creationId xmlns:a16="http://schemas.microsoft.com/office/drawing/2014/main" id="{10FD4B4F-6881-4E36-933C-B42CF969BF30}"/>
              </a:ext>
            </a:extLst>
          </p:cNvPr>
          <p:cNvSpPr/>
          <p:nvPr/>
        </p:nvSpPr>
        <p:spPr>
          <a:xfrm>
            <a:off x="2386107" y="-75000"/>
            <a:ext cx="4483624" cy="782994"/>
          </a:xfrm>
          <a:prstGeom prst="flowChartDocumen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528482D8-5EE6-4E6F-94C9-297666C2F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-1012" t="53435" r="44991" b="-1012"/>
          <a:stretch/>
        </p:blipFill>
        <p:spPr>
          <a:xfrm>
            <a:off x="10144441" y="3987468"/>
            <a:ext cx="1203960" cy="2312064"/>
          </a:xfrm>
          <a:prstGeom prst="flowChartManualOperation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343CC15B-9469-4089-9A82-125C1234B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-1012" t="53435" r="44991" b="-1012"/>
          <a:stretch/>
        </p:blipFill>
        <p:spPr>
          <a:xfrm>
            <a:off x="3796389" y="4096041"/>
            <a:ext cx="1203960" cy="1786593"/>
          </a:xfrm>
          <a:prstGeom prst="flowChartManualOperation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821A1F4D-164A-4A6F-A4C7-52BF8FBB0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-1012" t="53435" r="44991" b="-1012"/>
          <a:stretch/>
        </p:blipFill>
        <p:spPr>
          <a:xfrm>
            <a:off x="-4834599" y="2568232"/>
            <a:ext cx="1203960" cy="1527810"/>
          </a:xfrm>
          <a:prstGeom prst="flowChartManualOperation">
            <a:avLst/>
          </a:prstGeom>
        </p:spPr>
      </p:pic>
      <p:sp>
        <p:nvSpPr>
          <p:cNvPr id="19" name="Hình thang 18">
            <a:extLst>
              <a:ext uri="{FF2B5EF4-FFF2-40B4-BE49-F238E27FC236}">
                <a16:creationId xmlns:a16="http://schemas.microsoft.com/office/drawing/2014/main" id="{F69B9BAA-CD05-45E6-9593-8836DAC6F002}"/>
              </a:ext>
            </a:extLst>
          </p:cNvPr>
          <p:cNvSpPr/>
          <p:nvPr/>
        </p:nvSpPr>
        <p:spPr>
          <a:xfrm rot="10800000">
            <a:off x="3934267" y="1868111"/>
            <a:ext cx="1203960" cy="2204486"/>
          </a:xfrm>
          <a:prstGeom prst="trapezoid">
            <a:avLst>
              <a:gd name="adj" fmla="val 187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60D46C3-DC70-416B-9C63-EAB002F702AE}"/>
              </a:ext>
            </a:extLst>
          </p:cNvPr>
          <p:cNvSpPr/>
          <p:nvPr/>
        </p:nvSpPr>
        <p:spPr>
          <a:xfrm>
            <a:off x="-579120" y="4099559"/>
            <a:ext cx="10302240" cy="30556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ình thang 15">
            <a:extLst>
              <a:ext uri="{FF2B5EF4-FFF2-40B4-BE49-F238E27FC236}">
                <a16:creationId xmlns:a16="http://schemas.microsoft.com/office/drawing/2014/main" id="{9B7331D0-ACEC-48A8-8D72-5633189C548A}"/>
              </a:ext>
            </a:extLst>
          </p:cNvPr>
          <p:cNvSpPr/>
          <p:nvPr/>
        </p:nvSpPr>
        <p:spPr>
          <a:xfrm rot="10800000">
            <a:off x="968324" y="2321169"/>
            <a:ext cx="1203960" cy="1763150"/>
          </a:xfrm>
          <a:prstGeom prst="trapezoid">
            <a:avLst>
              <a:gd name="adj" fmla="val 187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thang 7">
            <a:extLst>
              <a:ext uri="{FF2B5EF4-FFF2-40B4-BE49-F238E27FC236}">
                <a16:creationId xmlns:a16="http://schemas.microsoft.com/office/drawing/2014/main" id="{5A536FE7-E014-4071-9A27-9071FC07794F}"/>
              </a:ext>
            </a:extLst>
          </p:cNvPr>
          <p:cNvSpPr/>
          <p:nvPr/>
        </p:nvSpPr>
        <p:spPr>
          <a:xfrm rot="10800000">
            <a:off x="-4834598" y="2571749"/>
            <a:ext cx="1203960" cy="1527809"/>
          </a:xfrm>
          <a:prstGeom prst="trapezoid">
            <a:avLst>
              <a:gd name="adj" fmla="val 187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63D28FC5-F701-4D0D-B6E3-DB591076934F}"/>
              </a:ext>
            </a:extLst>
          </p:cNvPr>
          <p:cNvSpPr/>
          <p:nvPr/>
        </p:nvSpPr>
        <p:spPr>
          <a:xfrm rot="627024">
            <a:off x="-4647257" y="1834386"/>
            <a:ext cx="76200" cy="2072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D5DBD6FA-7EB0-4321-B172-5472C0DB9D32}"/>
              </a:ext>
            </a:extLst>
          </p:cNvPr>
          <p:cNvSpPr/>
          <p:nvPr/>
        </p:nvSpPr>
        <p:spPr>
          <a:xfrm rot="627024">
            <a:off x="4554847" y="-2999327"/>
            <a:ext cx="85980" cy="263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64B0E8A7-C3FA-4252-A8EE-515639D43CC3}"/>
              </a:ext>
            </a:extLst>
          </p:cNvPr>
          <p:cNvSpPr/>
          <p:nvPr/>
        </p:nvSpPr>
        <p:spPr>
          <a:xfrm rot="627024">
            <a:off x="12163119" y="293409"/>
            <a:ext cx="85980" cy="263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B7DDC9A-7759-46C3-804F-C347AC371A41}"/>
              </a:ext>
            </a:extLst>
          </p:cNvPr>
          <p:cNvSpPr txBox="1"/>
          <p:nvPr/>
        </p:nvSpPr>
        <p:spPr>
          <a:xfrm>
            <a:off x="820614" y="4096041"/>
            <a:ext cx="149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Size S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EE6192EB-0ECA-4324-9B90-AD066A89DC43}"/>
              </a:ext>
            </a:extLst>
          </p:cNvPr>
          <p:cNvSpPr txBox="1"/>
          <p:nvPr/>
        </p:nvSpPr>
        <p:spPr>
          <a:xfrm>
            <a:off x="3786556" y="4096041"/>
            <a:ext cx="149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Size M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B57FD83D-C09F-4ADA-810C-690963B35A9F}"/>
              </a:ext>
            </a:extLst>
          </p:cNvPr>
          <p:cNvSpPr txBox="1"/>
          <p:nvPr/>
        </p:nvSpPr>
        <p:spPr>
          <a:xfrm>
            <a:off x="6752498" y="4096041"/>
            <a:ext cx="149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Size L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5F53605-6CB0-4AF4-936C-AF3E2F2B913C}"/>
              </a:ext>
            </a:extLst>
          </p:cNvPr>
          <p:cNvSpPr txBox="1"/>
          <p:nvPr/>
        </p:nvSpPr>
        <p:spPr>
          <a:xfrm>
            <a:off x="2629495" y="2233"/>
            <a:ext cx="414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800" b="1" dirty="0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2800" b="1" dirty="0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uống</a:t>
            </a:r>
            <a:r>
              <a:rPr lang="en-US" sz="2800" b="1" dirty="0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8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81618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20988E-6 L 0.63646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858 0.00278 L 0.69045 0.011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51" y="4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93827E-7 L 0.63455 0.007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36" y="3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0463 L 0.3224 0.002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1" y="-1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1389 L -0.00104 0.8404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 0.02994 L 0.01511 -0.33241 " pathEditMode="fixed" rAng="0" ptsTypes="AA">
                                      <p:cBhvr>
                                        <p:cTn id="25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811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926 L 0.325 0.00679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1" y="-1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1 -0.2537 L -0.24566 -0.2537 C -0.36042 -0.2537 -0.50157 -0.12994 -0.50157 -0.02901 L -0.50157 0.19568 " pathEditMode="relative" rAng="0" ptsTypes="AAAA">
                                      <p:cBhvr>
                                        <p:cTn id="4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08" y="2246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750"/>
                            </p:stCondLst>
                            <p:childTnLst>
                              <p:par>
                                <p:cTn id="4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323 0.13333 L -0.35503 -0.41543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-274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6" grpId="0" animBg="1"/>
      <p:bldP spid="16" grpId="2" animBg="1"/>
      <p:bldP spid="8" grpId="0" animBg="1"/>
      <p:bldP spid="9" grpId="0" animBg="1"/>
      <p:bldP spid="18" grpId="0" animBg="1"/>
      <p:bldP spid="20" grpId="0" animBg="1"/>
      <p:bldP spid="14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3081000" y="370612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Ví dụ khác</a:t>
            </a:r>
            <a:endParaRPr sz="3200" b="1" dirty="0"/>
          </a:p>
        </p:txBody>
      </p:sp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F4F39387-47B4-485F-B54E-C81E825E9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10" b="46034"/>
          <a:stretch/>
        </p:blipFill>
        <p:spPr>
          <a:xfrm>
            <a:off x="-351514" y="4439800"/>
            <a:ext cx="9847027" cy="1905973"/>
          </a:xfrm>
          <a:prstGeom prst="rect">
            <a:avLst/>
          </a:prstGeom>
        </p:spPr>
      </p:pic>
      <p:grpSp>
        <p:nvGrpSpPr>
          <p:cNvPr id="26" name="Nhóm 25">
            <a:extLst>
              <a:ext uri="{FF2B5EF4-FFF2-40B4-BE49-F238E27FC236}">
                <a16:creationId xmlns:a16="http://schemas.microsoft.com/office/drawing/2014/main" id="{51F7CBC7-F93A-4948-B016-1F68444A3E47}"/>
              </a:ext>
            </a:extLst>
          </p:cNvPr>
          <p:cNvGrpSpPr/>
          <p:nvPr/>
        </p:nvGrpSpPr>
        <p:grpSpPr>
          <a:xfrm>
            <a:off x="-5350968" y="1238798"/>
            <a:ext cx="3505843" cy="2594277"/>
            <a:chOff x="-5350968" y="1238798"/>
            <a:chExt cx="3505843" cy="2594277"/>
          </a:xfrm>
        </p:grpSpPr>
        <p:pic>
          <p:nvPicPr>
            <p:cNvPr id="22" name="Hình ảnh 21" descr="Ảnh có chứa văn bản, dừng, ký hiệu&#10;&#10;Mô tả được tạo tự động">
              <a:extLst>
                <a:ext uri="{FF2B5EF4-FFF2-40B4-BE49-F238E27FC236}">
                  <a16:creationId xmlns:a16="http://schemas.microsoft.com/office/drawing/2014/main" id="{28C0D997-1ACB-44E3-AE85-0D5313B17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350968" y="1238798"/>
              <a:ext cx="3505843" cy="1972037"/>
            </a:xfrm>
            <a:prstGeom prst="rect">
              <a:avLst/>
            </a:prstGeom>
          </p:spPr>
        </p:pic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D0299E0B-592E-4051-9FB0-A74F0C64E314}"/>
                </a:ext>
              </a:extLst>
            </p:cNvPr>
            <p:cNvSpPr txBox="1"/>
            <p:nvPr/>
          </p:nvSpPr>
          <p:spPr>
            <a:xfrm>
              <a:off x="-5207669" y="3309855"/>
              <a:ext cx="3219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Thang </a:t>
              </a:r>
              <a:r>
                <a:rPr lang="en-US" sz="2800" dirty="0" err="1"/>
                <a:t>điểm</a:t>
              </a:r>
              <a:r>
                <a:rPr lang="en-US" sz="2800" dirty="0"/>
                <a:t> GPA</a:t>
              </a:r>
              <a:endParaRPr lang="vi-VN" sz="2800" dirty="0"/>
            </a:p>
          </p:txBody>
        </p:sp>
      </p:grp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DAE8A724-CDD3-4926-8E89-E917A675DE14}"/>
              </a:ext>
            </a:extLst>
          </p:cNvPr>
          <p:cNvGrpSpPr/>
          <p:nvPr/>
        </p:nvGrpSpPr>
        <p:grpSpPr>
          <a:xfrm>
            <a:off x="12478260" y="1059712"/>
            <a:ext cx="3397356" cy="2921742"/>
            <a:chOff x="2873322" y="1775334"/>
            <a:chExt cx="3397356" cy="2921742"/>
          </a:xfrm>
        </p:grpSpPr>
        <p:pic>
          <p:nvPicPr>
            <p:cNvPr id="20" name="Hình ảnh 19" descr="Ảnh có chứa văn bản, khác nhau, vài&#10;&#10;Mô tả được tạo tự động">
              <a:extLst>
                <a:ext uri="{FF2B5EF4-FFF2-40B4-BE49-F238E27FC236}">
                  <a16:creationId xmlns:a16="http://schemas.microsoft.com/office/drawing/2014/main" id="{B7F24A79-E4A7-4C21-A2B1-E82BC9E5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3322" y="1775334"/>
              <a:ext cx="3397356" cy="1967635"/>
            </a:xfrm>
            <a:prstGeom prst="rect">
              <a:avLst/>
            </a:prstGeom>
          </p:spPr>
        </p:pic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6F4822C5-919D-453E-92DA-1F551CF16349}"/>
                </a:ext>
              </a:extLst>
            </p:cNvPr>
            <p:cNvSpPr txBox="1"/>
            <p:nvPr/>
          </p:nvSpPr>
          <p:spPr>
            <a:xfrm>
              <a:off x="2947269" y="3742969"/>
              <a:ext cx="32494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Quân</a:t>
              </a:r>
              <a:r>
                <a:rPr lang="en-US" sz="2800" dirty="0"/>
                <a:t> </a:t>
              </a:r>
              <a:r>
                <a:rPr lang="en-US" sz="2800" dirty="0" err="1"/>
                <a:t>hàm</a:t>
              </a:r>
              <a:r>
                <a:rPr lang="en-US" sz="2800" dirty="0"/>
                <a:t> </a:t>
              </a:r>
              <a:r>
                <a:rPr lang="en-US" sz="2800" dirty="0" err="1"/>
                <a:t>trong</a:t>
              </a:r>
              <a:r>
                <a:rPr lang="en-US" sz="2800" dirty="0"/>
                <a:t> </a:t>
              </a:r>
              <a:r>
                <a:rPr lang="en-US" sz="2800" dirty="0" err="1"/>
                <a:t>quân</a:t>
              </a:r>
              <a:r>
                <a:rPr lang="en-US" sz="2800" dirty="0"/>
                <a:t> </a:t>
              </a:r>
              <a:r>
                <a:rPr lang="en-US" sz="2800" dirty="0" err="1"/>
                <a:t>đội</a:t>
              </a:r>
              <a:endParaRPr lang="vi-VN" sz="2800" dirty="0"/>
            </a:p>
          </p:txBody>
        </p:sp>
      </p:grp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905188AD-1A6F-40C5-82D6-0DA76DF57F11}"/>
              </a:ext>
            </a:extLst>
          </p:cNvPr>
          <p:cNvSpPr txBox="1"/>
          <p:nvPr/>
        </p:nvSpPr>
        <p:spPr>
          <a:xfrm>
            <a:off x="404768" y="3100259"/>
            <a:ext cx="119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Thích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74DB4F21-1B77-4F01-9E73-5D75BB9B0CCF}"/>
              </a:ext>
            </a:extLst>
          </p:cNvPr>
          <p:cNvSpPr txBox="1"/>
          <p:nvPr/>
        </p:nvSpPr>
        <p:spPr>
          <a:xfrm>
            <a:off x="1559169" y="3100259"/>
            <a:ext cx="119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Rất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thích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7912FD71-E8EF-464F-BD73-A847C3F9A8D3}"/>
              </a:ext>
            </a:extLst>
          </p:cNvPr>
          <p:cNvSpPr txBox="1"/>
          <p:nvPr/>
        </p:nvSpPr>
        <p:spPr>
          <a:xfrm>
            <a:off x="2690124" y="3100258"/>
            <a:ext cx="119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Cũng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ổn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A6C7B3D1-0651-4F37-8A40-1CFC00E04D1D}"/>
              </a:ext>
            </a:extLst>
          </p:cNvPr>
          <p:cNvSpPr txBox="1"/>
          <p:nvPr/>
        </p:nvSpPr>
        <p:spPr>
          <a:xfrm>
            <a:off x="3890279" y="3117059"/>
            <a:ext cx="119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Bình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thường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4345576C-00ED-4181-BD23-DBAF8CBBD970}"/>
              </a:ext>
            </a:extLst>
          </p:cNvPr>
          <p:cNvSpPr txBox="1"/>
          <p:nvPr/>
        </p:nvSpPr>
        <p:spPr>
          <a:xfrm>
            <a:off x="5086033" y="3100257"/>
            <a:ext cx="119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Lạ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BFAA8240-C725-4975-B2C6-B2818668A279}"/>
              </a:ext>
            </a:extLst>
          </p:cNvPr>
          <p:cNvSpPr txBox="1"/>
          <p:nvPr/>
        </p:nvSpPr>
        <p:spPr>
          <a:xfrm>
            <a:off x="6274585" y="3100257"/>
            <a:ext cx="119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Tệ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86FC3998-4029-46EC-8CE6-944561DD6226}"/>
              </a:ext>
            </a:extLst>
          </p:cNvPr>
          <p:cNvSpPr txBox="1"/>
          <p:nvPr/>
        </p:nvSpPr>
        <p:spPr>
          <a:xfrm>
            <a:off x="7322341" y="3093889"/>
            <a:ext cx="119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Rất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tệ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D18CDDA0-D868-4367-BFA1-B132DCC10937}"/>
              </a:ext>
            </a:extLst>
          </p:cNvPr>
          <p:cNvSpPr txBox="1"/>
          <p:nvPr/>
        </p:nvSpPr>
        <p:spPr>
          <a:xfrm>
            <a:off x="1641724" y="4044089"/>
            <a:ext cx="6377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Đánh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hài</a:t>
            </a:r>
            <a:r>
              <a:rPr lang="en-US" sz="2800" dirty="0"/>
              <a:t> </a:t>
            </a:r>
            <a:r>
              <a:rPr lang="en-US" sz="2800" dirty="0" err="1"/>
              <a:t>lòng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khách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endParaRPr lang="vi-VN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23457E-6 L 0.8934 0.00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70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198 0.00988 L -1.05035 0.0098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0988E-6 L -0.00226 -0.64661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323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76" grpId="0" animBg="1"/>
      <p:bldP spid="29" grpId="0"/>
      <p:bldP spid="42" grpId="0"/>
      <p:bldP spid="43" grpId="0"/>
      <p:bldP spid="44" grpId="0"/>
      <p:bldP spid="45" grpId="0"/>
      <p:bldP spid="46" grpId="0"/>
      <p:bldP spid="47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B73488-3090-4EB7-A96F-B1B964643ADB}"/>
              </a:ext>
            </a:extLst>
          </p:cNvPr>
          <p:cNvSpPr/>
          <p:nvPr/>
        </p:nvSpPr>
        <p:spPr>
          <a:xfrm>
            <a:off x="8325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8A561-0C58-4BFA-94FF-19D4E1DE55AA}"/>
              </a:ext>
            </a:extLst>
          </p:cNvPr>
          <p:cNvSpPr/>
          <p:nvPr/>
        </p:nvSpPr>
        <p:spPr>
          <a:xfrm>
            <a:off x="477066" y="358140"/>
            <a:ext cx="8206518" cy="4427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C72681-68C0-4221-9535-A53B2FD83382}"/>
              </a:ext>
            </a:extLst>
          </p:cNvPr>
          <p:cNvSpPr/>
          <p:nvPr/>
        </p:nvSpPr>
        <p:spPr>
          <a:xfrm>
            <a:off x="625615" y="494117"/>
            <a:ext cx="7909420" cy="41552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CB2194-5351-4249-BCCC-B6F569E1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19" y="965267"/>
            <a:ext cx="4785362" cy="3212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1AC8794E821C7A438BF6D668EE696BF0" ma:contentTypeVersion="6" ma:contentTypeDescription="Tạo tài liệu mới." ma:contentTypeScope="" ma:versionID="2d0a9a1dced9eef19fccd596cda5307f">
  <xsd:schema xmlns:xsd="http://www.w3.org/2001/XMLSchema" xmlns:xs="http://www.w3.org/2001/XMLSchema" xmlns:p="http://schemas.microsoft.com/office/2006/metadata/properties" xmlns:ns2="71df684c-0188-4274-ac22-c219cb25e811" targetNamespace="http://schemas.microsoft.com/office/2006/metadata/properties" ma:root="true" ma:fieldsID="968ea7a91cbd19a0355e82ac50940429" ns2:_="">
    <xsd:import namespace="71df684c-0188-4274-ac22-c219cb25e8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f684c-0188-4274-ac22-c219cb25e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37DCB8-D485-4DA6-AB6E-E4E0366E9EB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29D6272-2CAB-4C89-A458-86C0D5D36E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4C8442-AC70-4FBC-BF74-C1A7E5D75A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df684c-0188-4274-ac22-c219cb25e8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745</Words>
  <Application>Microsoft Office PowerPoint</Application>
  <PresentationFormat>Trình chiếu Trên màn hình (16:9)</PresentationFormat>
  <Paragraphs>54</Paragraphs>
  <Slides>7</Slides>
  <Notes>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5" baseType="lpstr">
      <vt:lpstr>Calibri</vt:lpstr>
      <vt:lpstr>Symbol</vt:lpstr>
      <vt:lpstr>Arial</vt:lpstr>
      <vt:lpstr>Times New Roman</vt:lpstr>
      <vt:lpstr>Nunito Sans</vt:lpstr>
      <vt:lpstr>Fira Sans Extra Condensed</vt:lpstr>
      <vt:lpstr>Assistant</vt:lpstr>
      <vt:lpstr>Marketing Newsletter</vt:lpstr>
      <vt:lpstr>Binary Attributes</vt:lpstr>
      <vt:lpstr>Binary Attributes</vt:lpstr>
      <vt:lpstr>Ordinal Attributes</vt:lpstr>
      <vt:lpstr>Bản trình bày PowerPoint</vt:lpstr>
      <vt:lpstr>Bản trình bày PowerPoint</vt:lpstr>
      <vt:lpstr>Ví dụ khác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Khai Phá Dữ Liệu</dc:title>
  <cp:lastModifiedBy>Lê</cp:lastModifiedBy>
  <cp:revision>49</cp:revision>
  <dcterms:modified xsi:type="dcterms:W3CDTF">2021-09-12T09:45:38Z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0x0101001AC8794E821C7A438BF6D668EE696BF0</vt:lpwstr>
  </property>
</Properties>
</file>